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30"/>
  </p:notesMasterIdLst>
  <p:handoutMasterIdLst>
    <p:handoutMasterId r:id="rId31"/>
  </p:handoutMasterIdLst>
  <p:sldIdLst>
    <p:sldId id="297" r:id="rId5"/>
    <p:sldId id="354" r:id="rId6"/>
    <p:sldId id="355" r:id="rId7"/>
    <p:sldId id="356" r:id="rId8"/>
    <p:sldId id="357" r:id="rId9"/>
    <p:sldId id="329" r:id="rId10"/>
    <p:sldId id="358" r:id="rId11"/>
    <p:sldId id="359" r:id="rId12"/>
    <p:sldId id="338" r:id="rId13"/>
    <p:sldId id="352" r:id="rId14"/>
    <p:sldId id="361" r:id="rId15"/>
    <p:sldId id="362" r:id="rId16"/>
    <p:sldId id="360" r:id="rId17"/>
    <p:sldId id="346" r:id="rId18"/>
    <p:sldId id="345" r:id="rId19"/>
    <p:sldId id="341" r:id="rId20"/>
    <p:sldId id="353" r:id="rId21"/>
    <p:sldId id="363" r:id="rId22"/>
    <p:sldId id="364" r:id="rId23"/>
    <p:sldId id="365" r:id="rId24"/>
    <p:sldId id="304" r:id="rId25"/>
    <p:sldId id="311" r:id="rId26"/>
    <p:sldId id="312" r:id="rId27"/>
    <p:sldId id="313" r:id="rId28"/>
    <p:sldId id="318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FF9900"/>
    <a:srgbClr val="FF0000"/>
    <a:srgbClr val="FF6600"/>
    <a:srgbClr val="C2D69A"/>
    <a:srgbClr val="1F497D"/>
    <a:srgbClr val="FF6699"/>
    <a:srgbClr val="F5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se Scholten" userId="S::jscholten13@st.noorderpoort.nl::4a6144e8-0375-4bcc-93ea-f79bb98c84af" providerId="AD" clId="Web-{39C4FB1C-945E-4E0A-A7EB-FBA067B350FD}"/>
    <pc:docChg chg="addSld">
      <pc:chgData name="Jitse Scholten" userId="S::jscholten13@st.noorderpoort.nl::4a6144e8-0375-4bcc-93ea-f79bb98c84af" providerId="AD" clId="Web-{39C4FB1C-945E-4E0A-A7EB-FBA067B350FD}" dt="2018-06-11T16:18:01.252" v="0"/>
      <pc:docMkLst>
        <pc:docMk/>
      </pc:docMkLst>
      <pc:sldChg chg="new">
        <pc:chgData name="Jitse Scholten" userId="S::jscholten13@st.noorderpoort.nl::4a6144e8-0375-4bcc-93ea-f79bb98c84af" providerId="AD" clId="Web-{39C4FB1C-945E-4E0A-A7EB-FBA067B350FD}" dt="2018-06-11T16:18:01.252" v="0"/>
        <pc:sldMkLst>
          <pc:docMk/>
          <pc:sldMk cId="673470311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F067BA-D15F-4093-AA32-4570B7B644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FD52C-5E58-4638-A62D-A63B6D218B8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3E2B3-A578-4B51-87B5-93EA706A37FE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D212A-3B62-4462-9D33-6295BDB439B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948B7-4604-408C-9BD6-8D6EB6554CC2}" type="slidenum">
              <a:rPr lang="en-GB" altLang="nl-NL" smtClean="0"/>
              <a:pPr/>
              <a:t>21</a:t>
            </a:fld>
            <a:endParaRPr lang="en-GB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55F0999-EE76-46C0-B69D-84BDB12C6EE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8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5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2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808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6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0929-AF1A-4BF8-8F22-0CDCAB03A6F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7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343D0-748B-4806-AD42-DA287C392C9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246E8-D6A7-453C-884F-FD754F13C24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66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460E-04E7-4AFD-802D-2E0C46742E2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0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D91F7-151B-40D1-95AA-125AE04EE3E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63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D4057-1380-4885-A0D9-6F648AD86E5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72750-C940-457B-B50F-20425DC592C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1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FE5F-5A6C-4509-A565-72E71C0A348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83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8A5C-21BA-418E-A64C-6E819445E96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B2D47-716A-420D-A554-6A09EACD814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56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38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4A-S9TkTB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TgXIaUxfl6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276225" y="1341438"/>
            <a:ext cx="8353425" cy="51117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 </a:t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7F7F7F"/>
                </a:solidFill>
              </a:rPr>
              <a:t/>
            </a:r>
            <a:br>
              <a:rPr lang="nl-NL" altLang="nl-NL" sz="2400" b="1">
                <a:solidFill>
                  <a:srgbClr val="7F7F7F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	</a:t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800" b="1">
                <a:solidFill>
                  <a:srgbClr val="FF9900"/>
                </a:solidFill>
              </a:rPr>
              <a:t/>
            </a:r>
            <a:br>
              <a:rPr lang="nl-NL" altLang="nl-NL" sz="2800" b="1">
                <a:solidFill>
                  <a:srgbClr val="FF9900"/>
                </a:solidFill>
              </a:rPr>
            </a:br>
            <a:r>
              <a:rPr lang="nl-NL" altLang="nl-NL" sz="2800" b="1">
                <a:solidFill>
                  <a:srgbClr val="FF9900"/>
                </a:solidFill>
              </a:rPr>
              <a:t/>
            </a:r>
            <a:br>
              <a:rPr lang="nl-NL" altLang="nl-NL" sz="2800" b="1">
                <a:solidFill>
                  <a:srgbClr val="FF9900"/>
                </a:solidFill>
              </a:rPr>
            </a:br>
            <a:endParaRPr lang="nl-NL" altLang="nl-NL" sz="2400" b="1" i="1">
              <a:solidFill>
                <a:srgbClr val="595959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311860" y="445698"/>
            <a:ext cx="20056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</a:t>
            </a:r>
            <a:endParaRPr lang="nl-NL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2301922"/>
            <a:ext cx="29194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395536" y="758859"/>
            <a:ext cx="8229600" cy="633412"/>
          </a:xfrm>
        </p:spPr>
        <p:txBody>
          <a:bodyPr/>
          <a:lstStyle/>
          <a:p>
            <a:r>
              <a:rPr lang="nl-NL" altLang="nl-NL" sz="28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Waarom kiezen mensen voor zelfmoord?</a:t>
            </a:r>
            <a:endParaRPr lang="nl-NL" altLang="nl-NL" sz="22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78425" y="1567477"/>
            <a:ext cx="7655950" cy="440561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Altijd meer dan één reden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Plm. 50 % vanwege een psychische kwaal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Kwetsbaarheid door allerlei oorzaken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Bijkomende stress door: verlies, uitstoting, pesten, bevingen, financiële problemen, veranderingen, ….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Gebruik van middelen (drank en drugs) is extra risico!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voor de één het allerergste is, kan voor de ander slechts een rimpeling zijn….  Ook daarom: niet oordelen</a:t>
            </a: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270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evoelswereld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persoon ervaart hoofdzakelijk negatieve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gevoelens,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kan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niet meer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genieten, 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heeft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negatieve stemming en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voelt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zich somber, moe, wanhopig, minderwaardig, machteloos, hulpeloos, hopeloos;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ook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agressieve gevoelens zijn vaak aanwezig. </a:t>
            </a:r>
          </a:p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Geheugenblokkade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Gebeurt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vaak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wanneer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negatieve herinneringen de bovenhand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krijgen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positieve herinneringen.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kan zich ook niet meer goed herinneren hoe men ervoor kan zorgen dat men zich beter gaat voelen.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Suïcide-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ideatie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actief denken aan of overwegen van suïcide of een suïcidepoging als gedrag om ervaren problemen te verminderen of op te lossen.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25079" y="690085"/>
            <a:ext cx="7416031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Zelfmoord voorkomen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725079" y="1664209"/>
            <a:ext cx="7607760" cy="4367882"/>
          </a:xfrm>
        </p:spPr>
        <p:txBody>
          <a:bodyPr>
            <a:normAutofit fontScale="92500" lnSpcReduction="10000"/>
          </a:bodyPr>
          <a:lstStyle/>
          <a:p>
            <a:pPr marL="274638" lvl="1" indent="-274638"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eskundigheid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vergroten o.a. door trainingen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Doorbreken taboe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Sneller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gemakkelijker naar effectieve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hulp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Publiek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filmavonden jaarlijkse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cyclus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Noorderpoort College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nl-NL" alt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48909" y="523568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vooroordelen </a:t>
            </a:r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825910" y="1666568"/>
            <a:ext cx="7359445" cy="438027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menen het niet echt  &gt; Na een poging doet 40% een nieuwe poging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er over praat doet het toch niet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 is erfelijk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is impulsief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er maar beter niet over beginnen het brengt andere op idee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</a:t>
            </a:r>
            <a:r>
              <a:rPr lang="nl-NL" altLang="nl-N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Wat bezielt iemand om zichzelf van het leven te beroven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youtu.be/p4A-S9TkTBY</a:t>
            </a: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GIETA\Mijn documenten\Mijn afbeeldingen\Zelfdoding zichtbaar en onzichtba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1515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None/>
            </a:pPr>
            <a:endParaRPr lang="en-US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4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677" y="627888"/>
            <a:ext cx="8463111" cy="900336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SIGNALEN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HERKENNEN EN </a:t>
            </a: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SUÏCIDERISICO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Gedragsmatige signalen: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contacten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terugtrekken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stiller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dan vroeger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onwillig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om zich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weggeven van persoonlijke spullen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neiging tot agressief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vijandig,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onredelijk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verward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, onlogisch of onredelijk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praten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lichaam en de kleding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verwaarlozen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eetlust-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slaapstoornissen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neiging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onverantwoorde risico’s te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nemen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Een suïcidepoging dient altijd ernstig genomen te worden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Vanaf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het moment dat iemand een poging tot zelfdoding onderneemt, behoort suïcidaal gedrag tot het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gedragsrepertoire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 die persoon en is de drempel om dit gedrag te herhalen, verlaagd.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is tevens belangrijk te weten dat men de medische ernst van de eerdere suïcidepoging niet mag laten meewegen in de beoordeling van het huidige suïciderisico.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5" y="707921"/>
            <a:ext cx="7935381" cy="52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6867" y="659305"/>
            <a:ext cx="6798734" cy="913463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SIGNALEN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HERKENNEN EN </a:t>
            </a: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SUÏCIDERISICO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gevaar dat iemand een zelfmoordpoging doet is groter als hij reeds eerder een poging tot suïcide ondernam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is tevens van belang na te gaan of de persoon een suïcideplan heeft.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meer uitgewerkt een dergelijk plan is, hoe groter de kans op suïcidaal gedrag.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(kiezen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van een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middel,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maken van een testament, het treffen van voorbereidingen voor de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begrafenis). </a:t>
            </a: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Zeker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bij ouderen moet het spreken over de eigen dood in dit kader geëvalueerd worden.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ndertitel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maken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nl-NL" altLang="nl-NL" sz="2400" b="1" i="1" dirty="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doe je dat en wat vraag je dan</a:t>
            </a: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368709" y="295173"/>
            <a:ext cx="8229600" cy="1143000"/>
          </a:xfrm>
        </p:spPr>
        <p:txBody>
          <a:bodyPr/>
          <a:lstStyle/>
          <a:p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 Contact maken in de praktijk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821147" y="1761511"/>
            <a:ext cx="7777162" cy="44973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heeft u gedachten een einde aan uw leven te maken?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heeft u plannen gemaakt om zelfmoord te plegen?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 vaak denkt u aan zelfdoding?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 intens denkt u aan zelfdoding? (als vluchtige gedachten, als obsessie, als nachtmerrie?)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hoeveel haast heeft u om uw plannen uit te voeren?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gedachten spelen in uw hoofd?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gedachten wilt u ontvluchten?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denkt u dat u dood beter af bent?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560542" y="554243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in de praktijk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4294967295"/>
          </p:nvPr>
        </p:nvSpPr>
        <p:spPr>
          <a:xfrm>
            <a:off x="766917" y="1969217"/>
            <a:ext cx="7816850" cy="4048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is noodzakelijk om: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belangstelling en betrokkenheid te tonen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suïcidale patiënt te begrijpen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contact te komen met naasten van de patiënt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stress- en kwetsbaarheidsfactoren te inventariseren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veiligheid en continuïteit te organiseren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beloop van het suïcidale gedrag te kunnen volgen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wilsbekwaamheid van de patiënt te beoordelen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nl-NL" alt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840659" y="635462"/>
            <a:ext cx="6364646" cy="855662"/>
          </a:xfrm>
        </p:spPr>
        <p:txBody>
          <a:bodyPr>
            <a:noAutofit/>
          </a:bodyPr>
          <a:lstStyle/>
          <a:p>
            <a: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Houding van enorm belang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708025" y="1828800"/>
            <a:ext cx="8435975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nl-NL" altLang="ja-JP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Openheid is belangrijk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Betrokken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 veroordelen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Luisteren, niet ‘Oplossen’.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 krijg je het ‘eerlijke verhaal’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ja-JP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11560" y="439900"/>
            <a:ext cx="7848228" cy="1143000"/>
          </a:xfrm>
        </p:spPr>
        <p:txBody>
          <a:bodyPr/>
          <a:lstStyle/>
          <a:p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Gedachten plannen of pogingen en dan ?  </a:t>
            </a: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er hulp 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/>
          </a:bodyPr>
          <a:lstStyle/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21508" name="Rectangle 4"/>
          <p:cNvSpPr>
            <a:spLocks noGrp="1"/>
          </p:cNvSpPr>
          <p:nvPr>
            <p:ph sz="half" idx="2"/>
          </p:nvPr>
        </p:nvSpPr>
        <p:spPr>
          <a:xfrm>
            <a:off x="803787" y="2503591"/>
            <a:ext cx="7189839" cy="3513752"/>
          </a:xfrm>
        </p:spPr>
        <p:txBody>
          <a:bodyPr>
            <a:normAutofit/>
          </a:bodyPr>
          <a:lstStyle/>
          <a:p>
            <a:r>
              <a:rPr lang="nl-NL" altLang="nl-NL" b="1" dirty="0" smtClean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Lentis</a:t>
            </a:r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GGZ, Psychologen e.a. : behandeling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Gesprekken en pillen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Opname mogelijkheid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 en naasten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113:   </a:t>
            </a:r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Filmpje 113</a:t>
            </a:r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81" y="1612677"/>
            <a:ext cx="2524125" cy="7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55405" y="825911"/>
            <a:ext cx="7492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zijn 81 jongeren in de leeftijd van 10 tot en met 19 jaar door zelfdoding overleden.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opzichte van 2016 is er sprake van een aanzienlijke stijging.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2016 ging het om 48 jongeren in deze leeftijdsgroep.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Volgens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CBS betreft het voornamelijk oudere tieners die zich van het leven beroven.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exacte cijfers per levensjaar zijn voor 2017 nog niet gepubliceerd (CBS, 2018). </a:t>
            </a:r>
          </a:p>
        </p:txBody>
      </p:sp>
    </p:spTree>
    <p:extLst>
      <p:ext uri="{BB962C8B-B14F-4D97-AF65-F5344CB8AC3E}">
        <p14:creationId xmlns:p14="http://schemas.microsoft.com/office/powerpoint/2010/main" val="14778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7419" y="658280"/>
            <a:ext cx="7624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Cijfers uit 2016 laten zien dat zelfdoding met de leeftijd toeneemt.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10- tot 15-jarigen waren er in 2016 9 zelfdodingen, onder de 15- tot 20-jarigen 39 zelfdodingen.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leeftijdsperiode waarin zelfdoding het meeste voorkomt onder jongeren is tussen de 20 en 25 jaar. In 2016 ging het daarbij om 73 jongeren (CBS, 2017). </a:t>
            </a:r>
          </a:p>
        </p:txBody>
      </p:sp>
    </p:spTree>
    <p:extLst>
      <p:ext uri="{BB962C8B-B14F-4D97-AF65-F5344CB8AC3E}">
        <p14:creationId xmlns:p14="http://schemas.microsoft.com/office/powerpoint/2010/main" val="1079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1664" y="1179872"/>
            <a:ext cx="7831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komt onder jongens vaker voor dan bij meisjes.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ging het om 50 jongens en 31 meisjes in de leeftijd van 10 tot en met 19 jaar.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jaar hebben 30 jongens en 18 meisjes zich van het leven beroofd.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Sinds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 was er sprake van een stijgende lijn in het aantal meisjes dat zich van het leven beroofden. 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15-20 jarigen zijn er ten opzichte van 2000 in  2014 drie keer zoveel meisjes overleden door zelfdoding. 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is er binnen deze leeftijdsgroep echter sprake van een daling van 25 meisjes in 2014 naar 20 meisjes in 2015.  In 2016 is dit aantal gelijk gebleven.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6413" y="1253614"/>
            <a:ext cx="76544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maakten 1 917 mensen een einde aan hun leven, 23 meer dan in 2016.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aantal zelfdodingen onder mensen van 10 tot 20 jaar nam toe van 48 in 2016 tot 81 in 2017.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Binnen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deze groep betreft het voornamelijk oudere tieners.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personen ouder dan 60 jaar is het aantal zelfdodingen juist afgenomen.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Ruim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vier op de tien zelfdodingen vinden plaats bij mensen van 40 tot 60 jaar.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meldt het CBS op basis van nieuwe cijfers.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630493"/>
            <a:ext cx="7477432" cy="56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2671" y="1094967"/>
            <a:ext cx="76986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Groningen is de provincie met relatief de meeste zelfdodingen.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2016 maakten daar per 100 duizend inwoners 14,7 personen een einde aan hun leven.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landelijke gemiddelde lag in 2016 op 11,1 mensen per 100 duizend inwoners.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Ook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 Friesland en Limburg zijn de zelfdodingscijfers relatief hoog.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Zuid-Holland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is de provincie met het relatief laagste aantal zelfdodingen.</a:t>
            </a:r>
          </a:p>
        </p:txBody>
      </p:sp>
    </p:spTree>
    <p:extLst>
      <p:ext uri="{BB962C8B-B14F-4D97-AF65-F5344CB8AC3E}">
        <p14:creationId xmlns:p14="http://schemas.microsoft.com/office/powerpoint/2010/main" val="12595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571500"/>
            <a:ext cx="755271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053979396584F96D742685097871F" ma:contentTypeVersion="8" ma:contentTypeDescription="Een nieuw document maken." ma:contentTypeScope="" ma:versionID="9117dd2fcfe12350821822c933b29f2d">
  <xsd:schema xmlns:xsd="http://www.w3.org/2001/XMLSchema" xmlns:xs="http://www.w3.org/2001/XMLSchema" xmlns:p="http://schemas.microsoft.com/office/2006/metadata/properties" xmlns:ns2="657badc7-5b73-49fc-aaf6-044af47df739" xmlns:ns3="deb9f1bc-45b5-4a08-b62a-86e94b70de4f" targetNamespace="http://schemas.microsoft.com/office/2006/metadata/properties" ma:root="true" ma:fieldsID="445633536bd001d4c136f9a1eb50816c" ns2:_="" ns3:_="">
    <xsd:import namespace="657badc7-5b73-49fc-aaf6-044af47df739"/>
    <xsd:import namespace="deb9f1bc-45b5-4a08-b62a-86e94b70d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badc7-5b73-49fc-aaf6-044af47d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9f1bc-45b5-4a08-b62a-86e94b70d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9384C-1092-4CA8-9C64-BFDF9CF02F1B}">
  <ds:schemaRefs>
    <ds:schemaRef ds:uri="657badc7-5b73-49fc-aaf6-044af47df739"/>
    <ds:schemaRef ds:uri="deb9f1bc-45b5-4a08-b62a-86e94b70de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280781-0F84-4210-BCD6-7F641C95111E}">
  <ds:schemaRefs>
    <ds:schemaRef ds:uri="657badc7-5b73-49fc-aaf6-044af47df7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3483F8-CC93-4FC7-8D72-6C04C4E46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964</Words>
  <Application>Microsoft Office PowerPoint</Application>
  <PresentationFormat>Diavoorstelling (4:3)</PresentationFormat>
  <Paragraphs>138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ＭＳ Ｐ明朝</vt:lpstr>
      <vt:lpstr>Wingdings</vt:lpstr>
      <vt:lpstr>Organisch</vt:lpstr>
      <vt:lpstr>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kiezen mensen voor zelfmoord?</vt:lpstr>
      <vt:lpstr>Gevoelswereld</vt:lpstr>
      <vt:lpstr>Geheugenblokkade</vt:lpstr>
      <vt:lpstr>Suïcide-ideatie</vt:lpstr>
      <vt:lpstr>Zelfmoord voorkomen</vt:lpstr>
      <vt:lpstr>5 vooroordelen </vt:lpstr>
      <vt:lpstr>PowerPoint-presentatie</vt:lpstr>
      <vt:lpstr>PowerPoint-presentatie</vt:lpstr>
      <vt:lpstr>SIGNALEN HERKENNEN EN SUÏCIDERISICO INSCHATTEN </vt:lpstr>
      <vt:lpstr>  </vt:lpstr>
      <vt:lpstr> SIGNALEN HERKENNEN EN SUÏCIDERISICO INSCHATTEN </vt:lpstr>
      <vt:lpstr>PowerPoint-presentatie</vt:lpstr>
      <vt:lpstr> Suïcidepreventie  Contact maken in de praktijk</vt:lpstr>
      <vt:lpstr>Suïcidepreventie in de praktijk</vt:lpstr>
      <vt:lpstr> Houding van enorm belang </vt:lpstr>
      <vt:lpstr>Gedachten plannen of pogingen en dan ?  Is er hulp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zorgketen</dc:title>
  <dc:creator>Anna van Gemert</dc:creator>
  <cp:lastModifiedBy>Peter Haagsma</cp:lastModifiedBy>
  <cp:revision>10</cp:revision>
  <dcterms:modified xsi:type="dcterms:W3CDTF">2018-11-25T18:26:55Z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0x010100B80053979396584F96D742685097871F</vt:lpwstr>
  </property>
</Properties>
</file>